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40" r:id="rId2"/>
    <p:sldId id="257" r:id="rId3"/>
    <p:sldId id="282" r:id="rId4"/>
    <p:sldId id="316" r:id="rId5"/>
    <p:sldId id="317" r:id="rId6"/>
    <p:sldId id="318" r:id="rId7"/>
    <p:sldId id="319" r:id="rId8"/>
    <p:sldId id="320" r:id="rId9"/>
    <p:sldId id="321" r:id="rId10"/>
    <p:sldId id="323" r:id="rId11"/>
    <p:sldId id="324" r:id="rId12"/>
    <p:sldId id="327" r:id="rId13"/>
    <p:sldId id="325" r:id="rId14"/>
    <p:sldId id="326" r:id="rId15"/>
    <p:sldId id="328" r:id="rId16"/>
    <p:sldId id="331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32" r:id="rId25"/>
    <p:sldId id="329" r:id="rId26"/>
    <p:sldId id="33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50" r:id="rId36"/>
    <p:sldId id="351" r:id="rId37"/>
    <p:sldId id="352" r:id="rId38"/>
    <p:sldId id="353" r:id="rId39"/>
    <p:sldId id="354" r:id="rId40"/>
    <p:sldId id="355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3" autoAdjust="0"/>
    <p:restoredTop sz="90000" autoAdjust="0"/>
  </p:normalViewPr>
  <p:slideViewPr>
    <p:cSldViewPr>
      <p:cViewPr>
        <p:scale>
          <a:sx n="50" d="100"/>
          <a:sy n="50" d="100"/>
        </p:scale>
        <p:origin x="-51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87EAB-F5F1-4F44-B51E-55108B740B95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8215B-3809-43BC-AC27-9AE83CB275A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71A91-857E-45EF-9484-013A849DC76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21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27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46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495C-0EFE-44D6-90C5-EBA7EBC6C9B6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006C0-C2A0-4E2D-8CDC-CEF90A1E2B5B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F8DA6-DAD9-4788-B531-212F69EFD364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BD23-E8AC-451C-8601-3EB878D92819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54E7D-EA14-42FB-8732-BBC20E839038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05E09-9C23-4FB1-B77A-C925A178D4E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3957-92A8-4017-B6AC-654B08460C7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A082-8329-4AD4-AEC4-EA672ABE6BC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D0B72-26C1-49BE-AFFE-FC8663C3DFB1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37DD3-FE7D-4F64-AD4A-6FF739D19300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D908-29E1-401B-8C0C-22DFCEF9BB36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BC196-0ECC-48C7-AF87-D587B39627A8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483D5E5-5334-4BF4-8CB0-DD86132F951B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2882" y="-428652"/>
            <a:ext cx="8701118" cy="5143536"/>
            <a:chOff x="1931" y="-620"/>
            <a:chExt cx="3398" cy="117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1931" y="-447"/>
              <a:ext cx="3398" cy="1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0" y="-357214"/>
            <a:ext cx="9144000" cy="49292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รูปแบบรายงานการประเมินตนเอง</a:t>
            </a:r>
          </a:p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6600" b="1" dirty="0" smtClean="0">
                <a:latin typeface="TH SarabunPSK" pitchFamily="34" charset="-34"/>
                <a:cs typeface="TH SarabunPSK" pitchFamily="34" charset="-34"/>
              </a:rPr>
              <a:t>Self Assessment Report : SAR</a:t>
            </a: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สถานศึกษา</a:t>
            </a:r>
            <a:r>
              <a:rPr lang="th-TH" sz="66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/หน่วยงานย่อย</a:t>
            </a:r>
            <a:endParaRPr lang="th-TH" sz="6600" b="1" dirty="0">
              <a:solidFill>
                <a:srgbClr val="00B0F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1428736"/>
            <a:ext cx="7072362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endParaRPr lang="th-TH" sz="40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51315" y="5000636"/>
            <a:ext cx="8249775" cy="1214423"/>
            <a:chOff x="2109" y="-799"/>
            <a:chExt cx="3220" cy="562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2277" y="-799"/>
              <a:ext cx="3052" cy="5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rdia New" pitchFamily="34" charset="-34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109" y="-744"/>
              <a:ext cx="3120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6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785786" y="4857760"/>
            <a:ext cx="7429552" cy="11429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โดย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5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857364"/>
            <a:ext cx="857252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 ....................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357430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ตัวบ่งชี้ที่ 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 .................. (กรณีเป็นตัวบ่งชี้เชิงปริมาณ) </a:t>
            </a:r>
            <a:endParaRPr lang="th-TH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78605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ดำเนินได้จำนวน ... จากจำนวนทั้งหมด ... คิดเป็นร้อยละ 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4" y="3214686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ผลการตรวจสอบ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1" name="ตาราง 20"/>
          <p:cNvGraphicFramePr>
            <a:graphicFrameLocks noGrp="1"/>
          </p:cNvGraphicFramePr>
          <p:nvPr/>
        </p:nvGraphicFramePr>
        <p:xfrm>
          <a:off x="285720" y="3857628"/>
          <a:ext cx="850112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949"/>
                <a:gridCol w="1449771"/>
                <a:gridCol w="1466054"/>
                <a:gridCol w="1482340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ข้อมูล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๕๒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๕๓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๕๔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รวม ๓ ปี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จำนวนข้อมูลทั้งหมด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จำนวนผลการดำเนินงานที่ทำได้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คิดเป็นร้อยละ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คะแนนอิงเกณฑ์ (๑.๒,๓.๔,๕)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ผลประเมิน(๑,๒,๓,๔,๕)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07167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ตารางสรุปผลการประเมินตามรายมาตรฐาน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/>
        </p:nvGraphicFramePr>
        <p:xfrm>
          <a:off x="285716" y="2784182"/>
          <a:ext cx="8501126" cy="380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42"/>
                <a:gridCol w="642942"/>
                <a:gridCol w="642942"/>
                <a:gridCol w="642942"/>
                <a:gridCol w="714380"/>
                <a:gridCol w="1285884"/>
                <a:gridCol w="92869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ตัวบ่งชี้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น้ำหนัก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(A)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ผลประเมินตนเอง  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(คะแนนอิงเกณฑ์ </a:t>
                      </a: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: 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๑,๒,๓,๔,๕)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ผลประเมิน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เฉลี่ย ๓ ปี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(๑,๒,๓,๔,๕)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(B)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ผลคูณของ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(A)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* (B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ผลประเมินระดับมาตรฐาน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ระดับคุณภาพ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07167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การแปลความหมายระดับคุณภาพของค่าเฉลี่ยผลประเมินระดับสถาบัน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2714620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๔.๕๑ – ๕.๐๐ ตรงกับระดับคุณภาพ   ดีมาก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3201415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๓.๕๑ – ๔.๕๐ ตรงกับระดับคุณภาพ   ดี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3701481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๒.๕๑ – ๓.๕๐ ตรงกับระดับคุณภาพ   พอใช้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6" y="4214818"/>
            <a:ext cx="8143932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๑.๕๑ – ๒.๕๐ ตรงกับระดับคุณภาพ   ควรปรับปรุง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4773051"/>
            <a:ext cx="785818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๑.๐๐ – ๑.๕๐ ตรงกับระดับคุณภาพ   ต้องปรับปรุง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144655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จุดเด่นของมาตรฐานที่ ... .......................</a:t>
            </a:r>
          </a:p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(ระบุสิ่งที่เห็นเด่นชัดในภาพรวมว่าเป็นจุดแข็งในมาตรฐานนั้น ที่ทำให้การดำเนินงานบรรลุ/สูงกว่าเป้าหมายที่กำหนด)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47728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80" y="383447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347811"/>
            <a:ext cx="8929718" cy="156966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จุดที่ควรพัฒนาของมาตรฐานที่ ... .......................</a:t>
            </a:r>
          </a:p>
          <a:p>
            <a:endParaRPr lang="th-TH" sz="3200" b="1" u="sng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16" y="5548986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80" y="597761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214282" y="4832347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(ระบุสิ่งที่เห็นเด่นชัดในภาพรวมว่าเป็นจุดอ่อน/อุปสรรคในมาตรฐานนั้น ที่ทำให้การดำเนินงานต่ำกว่าเป้าหมายที่กำหนด)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144655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ข้อเสนอแนะเพื่อการพัฒนาของมาตรฐานที่ ... .......................</a:t>
            </a:r>
          </a:p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(ระบุแนวทางหรือวิธีการในการปรับปรุงแก้ไขจุดที่ควรพัฒนา หรือแนวทางเสริมที่จะพัฒนาจุดเด่นให้สมบูรณ์ยิ่งขึ้น ประกอบด้วย ให้ใคร? ทำอะไร? ที่ไหน? เมื่อไร? อย่างไร?)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16" y="3714752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80" y="4286256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3046988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๕.๑ ข้อมูลพื้นฐานย้อนหลัง ๓ปี (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๕.๒ ตารางแสดงเกณฑ์เป้าหมายของตัวบ่งชี้ในแต่ละมาตรฐาน (ถ้ามี)</a:t>
            </a:r>
          </a:p>
          <a:p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๕.๓ ตารางสรุปผลการตรวจสอบและประเมินคุณภาพตามรายมาตรฐาน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๕.๔ ตารางแสดงแหล่ง/เอกสารอ้างอิงในการตรวจสอบและประเมินคุณภาพ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๕.๕ แผนงานประกันคุณภาพการศึกษา ประจำปีการศึกษา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๕.๖ คำสั่งแต่งตั้งคณะกรรมการประกันคุณภาพการศึกษา 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จำนวนตัวบ่งชี้ของแผนปฏิบัติงานประจำปี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จำนวนตัวบ่งชี้ของแผนปฏิบัติงานประจำปีที่บรรลุเป้าหมาย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จำนวนหลักสูตรที่เปิดสอนทั้งหมด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จำนวนผู้เรียนที่เปิดรับในแต่ละปี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จำนวนผู้เรียนทั้งหมด (แยกตามหลักสูตร/ชั้นปี)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หลักสูตร ......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๑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๒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๓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๔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จำนวนนักศึกษาเต็มเวลาเทียบเท่า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(FTES)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364992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๗.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จำนวนผู้เรียนที่ถูกให้ออก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/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ลาออก ระหว่างการศึกษา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จำนวนผู้เรียนที่สำเร็จการศึกษา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๙.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จำนวนผู้เรียนที่สอบตก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๑๐.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คุณวุฒิที่ได้รับหลังสำเร็จการศึกษา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๑๑.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ชั้นยศที่ได้รับของผู้สำเร็จการศึกษา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อัตราเงินเดือนที่ได้รับของผู้สำเร็จการศึกษา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๑๓.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4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จำนวนนักศึกษาปัจจุบันและศิษย์เก่าที่สำเร็จการศึกษาในรอบ ๓ ปี ที่ผ่านมา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ได้รับรางวัลประกาศเกียรติคุณยกย่องระดับชาติหรือนานาชาติ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๑๔.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จำนวนบุคลากรทั้งหมด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ทุกระดับ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ไม่รวมผู้เรียน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๑๕.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จำนวนบุคลากรสายสนับสนุนทั้งหมด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925824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๑๗.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จำนวนอาจารย์ประจำทั้งหมด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๑๘.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จำนวนอาจารย์ประจำที่ลาศึกษาต่อ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๑๙.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คุณวุฒิปริญญาตรี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๒๐.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คุณวุฒิปริญญาโท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๒๑.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คุณวุฒิปริญญาเอก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๒๒.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ที่มีดำรงตำแหน่งอาจารย์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ที่มีดำรงตำแหน่งผู้ช่วยศาสตราจารย์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๒๔.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ที่ดำรงตำแหน่งรองศาสตราจารย์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๒๕.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ที่ดำรงตำแหน่งศาสตราจารย์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๒๖.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จำนวนอาจารย์พิเศษ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ภายในกองทัพ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ภายนอกกองทัพ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27218"/>
          <a:ext cx="8358245" cy="3645408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๒๗.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จำนวนผลงานวิจัยของคณาจารย์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จำนวนนวัตกรรมการเรียนการสอนของคณาจารย์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๒๙.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จำนวนเงินสนับสนุนการวิจัยและงานสร้างสรรค์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จำนวนเงินสนับสนุนจากภายนอกสถาบัน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จำนวนเงินสนับสนุนจากภายในสถาบัน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๓๐.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จำนวนอาจารย์ประจำที่ได้รับทุนวิจัย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 จำนวนอาจารย์ที่ได้รับทุน จากภายนอกสถาบัน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Char char="-"/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จำนวนอาจารย์ที่ได้รับทุน จากภายในสถาบัน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๓๑.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จำนวนผลงานวิจัยและงานสร้างสรรค์ที่เผยแพร่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ผลงานที่ตีพิมพ์เผยแพร่ระดับชาติ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ผลงานที่ตีพิมพ์เผยแพร่ระดับนานาชาติ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F0DB760-46DD-44DA-86AE-C1756C57D9ED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7147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รายงานการประเมินตนเอง </a:t>
            </a:r>
            <a:r>
              <a:rPr lang="en-US" sz="6600" b="1" dirty="0" smtClean="0">
                <a:latin typeface="TH SarabunPSK" pitchFamily="34" charset="-34"/>
                <a:cs typeface="TH SarabunPSK" pitchFamily="34" charset="-34"/>
              </a:rPr>
              <a:t>: SAR 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1643050"/>
            <a:ext cx="8929750" cy="5016758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เป็นกระบวนการศึกษาตนเองของสถานศึกษา แสดงผลการดำเนินงานของสถานศึกษาว่าได้ดำเนินการตามภารกิจและมีการพัฒนาคุณภาพการศึกษาตามแผนงานที่กำหนดไว้บรรลุเป้าเหมายเพียงใด ผ่านเกณฑ์มาตรฐานที่กำหนดไว้หรือไม่  เป็นการทบทวนการปฏิบัติงานของสถานศึกษา </a:t>
            </a:r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วิเคราะห์ตนเอง  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ว่ามีปัญหาอุปสรรคเรื่องใด และ</a:t>
            </a:r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กำหนดแนวทาง/วิธีการในการแก้ปัญหานั้น ๆ  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ด้วยตนเอง  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SAR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จึงเป็นรายงานที่สะท้อนผลการดำเนินงานการประกันคุณภาพการศึกษา ประกอบด้วย การพัฒนา การตรวจติดตาม และการประเมินคุณภาพ ซึ่ง สถานศึกษาจะต้องทำ 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SAR 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อย่างต่อเนื่องทุกสิ้นปีการศึกษา เสนอต่อหน่วยต้นสังกัดตามลำดับชั้น และเปิดเผยต่อสารธารณชน  เพื่อนำไปสู่การพัฒนาคุณภาพและมาตรฐานการศึกษา และเพื่อรองรับการประเมินภายนอก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๓๒.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จำนวนผลงานที่จดทะเบียน หรือสิทธิบัตรและอนุสิทธิบัตร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จำนวนผลงานที่นำไปใช้ประโยชน์ระดับชาติหรือนานาชาติ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๓๔.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รวมนักวิจัย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ที่ได้รับรางวัลผลงานทางวิชาการหรือวิชาชีพในระดับชาติหรือนานาชาติ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๓๕.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รวมนักวิจัย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ที่ได้รับรางวัลด้านการวิจัยในระดับชาติหรือนานาชาติ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๓๖.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จำนวนอาจารย์ประจำที่มีส่วนร่วมในการบริการ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ทางวิชาการแก่สังคม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๓๗.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จำนวนอาจารย์ประจำที่เป็นที่ปรึกษา เป็นกรรมการวิทยานิพนธ์ภายนอกสถาบัน เป็นกรรมการวิชาการ วิชาชีพในระดับชาติหรือระดับนานาชาติ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๓๘.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จำนวนกิจกรรมหรือโครงการบริการวิชาการและสังคม 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ที่สถาบันจัดขึ้น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๓๙.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จำนวนอาจารย์ประจำที่เข้าร่วมประชุมวิชาการหรือนำเสนอผลงานวิชาการ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๔๐.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จำนวนโครงการ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/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กิจกรรมอนุรักษ์ศิลปวัฒนธรรม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๔๑.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จำนวนผลงานหรือชิ้นงานการพัฒนาองค์ความรู้และสร้างมาตรฐานศิลปวัฒนธรรม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1600" b="1" spc="-2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อาจารย์</a:t>
                      </a:r>
                      <a:r>
                        <a:rPr lang="th-TH" sz="1600" b="1" spc="-2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ประจำทั้งหมดที่</a:t>
                      </a:r>
                      <a:r>
                        <a:rPr lang="th-TH" sz="1600" b="1" spc="-2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ได้รับการพัฒนาความรู้และทักษะในวิชาชีพ</a:t>
                      </a:r>
                      <a:endParaRPr lang="en-US" sz="11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None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ใน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None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๔๓.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จำนวนบุคลากรประจำสายสนับสนุน</a:t>
                      </a:r>
                      <a:r>
                        <a:rPr lang="th-TH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ทั้งหมด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ที่ได้รับการพัฒนาความรู้และทักษะวิชาชีพ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๔๔.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เงินรายรับทั้งหมดของสถาบัน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๔๕.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รายรับจากการบริการวิชาการและวิชาชีพ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๔๖.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งบประมาณที่ขอตั้ง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๔๗.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งบประมาณที่ได้รับการจัดสรร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งบดำเนินการทั้งหมด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๔๙.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ค่าใช้จ่ายทั้งหมด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๕๐.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เงินเหลือจ่ายสุทธิ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๕๑.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งบเงินเดือน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งบพัฒนาบุคลากร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ภายในประเทศ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224332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๕๓.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ค่าใช้จ่ายด้านครุภัณฑ์ อาคาร สถานที่และที่ดิน 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๕๔.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ค่าใช้จ่ายและมูลค่าในการบริการวิชาการแก่สังคม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๕๕.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ค่าใช้จ่ายและมูลค่าในการทำนุบำรุงศิลปวัฒนธรรม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๕๖.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ค่าใช้จ่ายที่ใช้ในระบบห้องสมุด คอมพิวเตอร์ และสารสนเทศ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๕๗.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ค่าใช้จ่ายต่อหัวของผู้สำเร็จการศึกษา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อัตรา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หัว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สินทรัพย์ถาวรของสถาบัน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อาคาร และที่ดิน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14612" y="5143512"/>
            <a:ext cx="5857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ขอรับรองว่าข้อมูลดังกล่าวเป็นความจริง</a:t>
            </a:r>
            <a:endParaRPr lang="en-US" sz="1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ลงชื่อ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</a:t>
            </a: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(...................................................................................)</a:t>
            </a: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ผู้บริหารสถานศึกษา/)</a:t>
            </a: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           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วันที่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..............................................</a:t>
            </a:r>
            <a:endParaRPr lang="th-TH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ค ตารางสรุปผลการตรวจสอบและประเมินคุณภาพตามรายมาตรฐาน</a:t>
            </a:r>
            <a:endParaRPr lang="th-TH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85719" y="2722582"/>
          <a:ext cx="8643967" cy="3792781"/>
        </p:xfrm>
        <a:graphic>
          <a:graphicData uri="http://schemas.openxmlformats.org/drawingml/2006/table">
            <a:tbl>
              <a:tblPr/>
              <a:tblGrid>
                <a:gridCol w="1113690"/>
                <a:gridCol w="570524"/>
                <a:gridCol w="799057"/>
                <a:gridCol w="799057"/>
                <a:gridCol w="684790"/>
                <a:gridCol w="684790"/>
                <a:gridCol w="683985"/>
                <a:gridCol w="683985"/>
                <a:gridCol w="684790"/>
                <a:gridCol w="683985"/>
                <a:gridCol w="570524"/>
                <a:gridCol w="684790"/>
              </a:tblGrid>
              <a:tr h="21389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น้ำหนัก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(</a:t>
                      </a:r>
                      <a:r>
                        <a:rPr lang="en-US" sz="1600" b="1" spc="-70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A)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ผลดำเนินงาน (อิงเกณฑ์ ๕ ระดับ)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รวมผล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ดำเนิน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งาน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เฉลี่ย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ที่ได้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ผลคูณ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(A)*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๖๖.๖๗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๗๐.๐๐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๙๐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๘๑.๘๒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๒๔๐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๗๒.๗๓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๑๒๐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๑๑๐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๓๓๐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Cordia New"/>
                        </a:rPr>
                        <a:t>๔</a:t>
                      </a: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7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5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ระดับ</a:t>
                      </a:r>
                      <a:r>
                        <a:rPr lang="th-TH" sz="1600" b="1" spc="-1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คุณภาพ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ม.๒ ....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ค ตารางสรุปผลการตรวจสอบและประเมินคุณภาพตามรายมาตรฐาน</a:t>
            </a:r>
            <a:endParaRPr lang="th-TH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85719" y="2722582"/>
          <a:ext cx="8643967" cy="3792781"/>
        </p:xfrm>
        <a:graphic>
          <a:graphicData uri="http://schemas.openxmlformats.org/drawingml/2006/table">
            <a:tbl>
              <a:tblPr/>
              <a:tblGrid>
                <a:gridCol w="1113690"/>
                <a:gridCol w="570524"/>
                <a:gridCol w="799057"/>
                <a:gridCol w="799057"/>
                <a:gridCol w="684790"/>
                <a:gridCol w="684790"/>
                <a:gridCol w="683985"/>
                <a:gridCol w="683985"/>
                <a:gridCol w="684790"/>
                <a:gridCol w="683985"/>
                <a:gridCol w="570524"/>
                <a:gridCol w="684790"/>
              </a:tblGrid>
              <a:tr h="21389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น้ำหนัก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(</a:t>
                      </a:r>
                      <a:r>
                        <a:rPr lang="en-US" sz="1600" b="1" spc="-70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A)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ผลดำเนินงาน (อิงเกณฑ์ ๕ ระดับ)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รวมผล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ดำเนิน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งาน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เฉลี่ย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ที่ได้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ผลคูณ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(A)*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๖๖.๖๗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๗๐.๐๐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๙๐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๘๑.๘๒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๒๔๐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๗๒.๗๓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๑๒๐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๑๑๐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๓๓๐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Cordia New"/>
                        </a:rPr>
                        <a:t>๔</a:t>
                      </a: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7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5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ระดับ</a:t>
                      </a:r>
                      <a:r>
                        <a:rPr lang="th-TH" sz="1600" b="1" spc="-1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คุณภาพ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ม.๒ ....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8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ง  ตารางแสดงแหล่งที่มา/เอกสารอ้างอิง</a:t>
            </a:r>
            <a:endParaRPr lang="th-TH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665984"/>
          <a:ext cx="8643966" cy="3470148"/>
        </p:xfrm>
        <a:graphic>
          <a:graphicData uri="http://schemas.openxmlformats.org/drawingml/2006/table">
            <a:tbl>
              <a:tblPr/>
              <a:tblGrid>
                <a:gridCol w="1786670"/>
                <a:gridCol w="973150"/>
                <a:gridCol w="3750898"/>
                <a:gridCol w="2133248"/>
              </a:tblGrid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มาตรฐาน/ตัวบ่งชี้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หมายเลขเอกสาร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ชื่อเอกสาร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สถานที่จัดเก็บ/แหล่งอ้างอิง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มาตรฐานที่ ๑ 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ตัวบ่งชี้ที่ ๑.๑ 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บันทึก .....ที่ กห ..../.... ลง ..... เรื่อง ............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๑.๑.๒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คำสั่ง ....ที่ ...../.... ลง ........  เรื่อง ................ 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๑.๑.๓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รูปภาพกิจกรรม ......ของ ......วัน......สถานที่...........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๑.๑.๔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รายงานประชุม ....... ครั้งที่ ... /..... วันที่ 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๑.๑.๕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คู่มือ ........... พ.ศ. ........ จัดทำโดย ...............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แผนก .... กอง 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ตัวบ่งชี้ที่ ๑.๒ 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๑.๒.๒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ฯลฯ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8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483D5E5-5334-4BF4-8CB0-DD86132F951B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214282" y="472819"/>
            <a:ext cx="8701118" cy="438494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12700">
            <a:noFill/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107763" dir="2700000" algn="ctr" rotWithShape="0">
              <a:srgbClr val="FFFF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 dirty="0">
              <a:solidFill>
                <a:srgbClr val="002060"/>
              </a:solidFill>
              <a:cs typeface="Cordia New" pitchFamily="34" charset="-34"/>
            </a:endParaRPr>
          </a:p>
        </p:txBody>
      </p: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0" y="214290"/>
            <a:ext cx="9144000" cy="49292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รูปแบบรายงานการประเมินตนเอง</a:t>
            </a:r>
          </a:p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6600" b="1" dirty="0" smtClean="0">
                <a:latin typeface="TH SarabunPSK" pitchFamily="34" charset="-34"/>
                <a:cs typeface="TH SarabunPSK" pitchFamily="34" charset="-34"/>
              </a:rPr>
              <a:t>Self Assessment Report : SAR</a:t>
            </a: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ของหน่วยงานย่อยในสถานศึกษา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571612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๑ ส่วนนำ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๒ ข้อมูลพื้นฐาน </a:t>
            </a:r>
            <a:r>
              <a:rPr lang="th-TH" sz="4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(ของหน่วยงานย่อย)</a:t>
            </a:r>
            <a:endParaRPr lang="th-TH" sz="4000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819941"/>
            <a:ext cx="8929718" cy="1938992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๓ รายงานผลการปรับปรุงการดำเนินงานตามข้อเสนอแนะของผลประเมินที่ผ่านมา </a:t>
            </a:r>
            <a:r>
              <a:rPr lang="th-TH" sz="4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(ในส่วนที่หน่วยงานรับผิดชอบ)</a:t>
            </a:r>
            <a:endParaRPr lang="th-TH" sz="4000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572008"/>
            <a:ext cx="8929718" cy="1323439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๔ ผลการตรวจสอบและประเมินคุณภาพภายใน </a:t>
            </a:r>
          </a:p>
          <a:p>
            <a:r>
              <a:rPr lang="th-TH" sz="4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(ในส่วนที่หน่วยงานย่อยรับผิดชอบ)</a:t>
            </a:r>
            <a:endParaRPr lang="th-TH" sz="4000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5864386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๕ ภาคผนวก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282" y="-1643098"/>
            <a:ext cx="8686800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ส่วนที่ ๑ ส่วนนำ </a:t>
            </a:r>
            <a:endParaRPr lang="th-TH" sz="44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643182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0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๑.๑ ปกใน</a:t>
            </a:r>
            <a:endParaRPr lang="th-TH" sz="40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364056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0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๑.๒ คำนำ  (ลงชื่อโดย หน.ของหน่วยงานย่อย)</a:t>
            </a:r>
            <a:endParaRPr lang="th-TH" sz="40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000504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๑.๓ บทสรุปผู้บริหาร  </a:t>
            </a:r>
            <a:r>
              <a:rPr lang="th-TH" sz="4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(ไม่จำเป็นต้องมี)</a:t>
            </a:r>
            <a:endParaRPr lang="th-TH" sz="4000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643446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0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๑.๔ สารบัญ</a:t>
            </a:r>
            <a:endParaRPr lang="th-TH" sz="40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5286388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๑.๕ สารบัญภาพ/สารบัญตาราง (ถ้ามี)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72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7200" b="1" dirty="0" smtClean="0">
                <a:latin typeface="TH SarabunPSK" pitchFamily="34" charset="-34"/>
                <a:cs typeface="TH SarabunPSK" pitchFamily="34" charset="-34"/>
              </a:rPr>
              <a:t>SAR</a:t>
            </a:r>
            <a:endParaRPr lang="th-TH" sz="7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571612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๑ ส่วนนำ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๒ ข้อมูลพื้นฐานของ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819941"/>
            <a:ext cx="8929718" cy="1323439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๓ รายงานผลการปรับปรุงการดำเนินงานตามข้อเสนอแนะของผลประเมินที่ผ่าน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071942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๔ ผลการตรวจสอบและประเมินคุณภาพภายใน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4929198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ส่วนที่ ๕ ภาคผนวก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 ประวัติ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๒.๒ สัญลักษณ์หน่วย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๒.๓ นโยบาย วัตถุประสงค์ ภารกิจ/</a:t>
            </a:r>
            <a:r>
              <a:rPr lang="th-TH" sz="2400" b="1" u="sng" dirty="0" err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พันธ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กิจ</a:t>
            </a:r>
            <a:endParaRPr lang="th-TH" sz="24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321468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๒.๔ ปรัชญา ปณิธาน วิสัยทัศน์ คำขวัญ</a:t>
            </a:r>
            <a:endParaRPr lang="th-TH" sz="24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85720" y="-1643098"/>
            <a:ext cx="8686800" cy="3679343"/>
            <a:chOff x="2018" y="-620"/>
            <a:chExt cx="3311" cy="1263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719134" y="285728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</a:p>
          <a:p>
            <a:pPr algn="ctr">
              <a:defRPr/>
            </a:pPr>
            <a:r>
              <a:rPr lang="th-TH" sz="44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หน่วยงานย่อย</a:t>
            </a:r>
            <a:endParaRPr lang="th-TH" sz="4400" b="1" dirty="0">
              <a:solidFill>
                <a:srgbClr val="00B0F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32" y="357187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๒.๕ โครงสร้างและการจัดส่วนราชาร</a:t>
            </a:r>
            <a:endParaRPr lang="th-TH" sz="24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๒.๖ รายชื่อผู้บังคับบัญชาและผู้บริหาร</a:t>
            </a:r>
            <a:endParaRPr lang="th-TH" sz="24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๒.๗ รายชื่อคณะกรรมการสถานศึกษา/สภาสถาบัน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32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๒.๘ ข้อมูลกำลังพล</a:t>
            </a:r>
            <a:endParaRPr lang="th-TH" sz="2400" b="1" u="sng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32" y="4974093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๒.๙ ข้อมูลครู/อาจารย์  (จำแนกตามคุณวุฒิ/ต่ำแหนางทางวิชาการ) 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32478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๒.๑๐ หลักสูตรการศึกษา (จำแนกตามสาขาวิชาที่จัดการเรียนการสอน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572038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๒.๑๑ จำนวนผู้เรียน (จำแนกตามชั้นปี/สาขา/พรรค-เหล่า)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32" y="603916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๒.๑๒ คุณสมบัติของ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ผุ้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เข้ารับการศึกษา (คุณวุฒิ/อายุ/แผนการเรียน/จำนวนที่รับ) 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๒.๑๓ สิทธิของผู้สำเร็จการศึกษา (ชั้นยศ/คุณวุฒิ/เงินเดือน)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๒.๑๔ คุณลักษณะที่พึงประสงค์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 งบประมาณ จำแนกตามรายการ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314324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๒.๑๕.๑  งบประมาณที่ขอตั้ง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350043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๒.๑๕.๒ งบประมาณที่ได้รับจัดสรร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42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๒.๑๕.๓ งบฝึกศึกษา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42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๒.๑๕.๔ งบสื่อโสตทัศนูปกรณ์/ห้องสมุด/สารนเทศ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10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๒.๑๕.๕  งบวัสดุ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974093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๒.๑๕.๖ งบพัฒนาบุคลากร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42" y="532478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๒.๑๕.๗ งบกิจกรรมพัฒนาผู้เรียน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42" y="572038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๒.๑๕.๘ งบวิจัย นวัตกรรม ผลงานวิชาการ หรือการสร้างองค์ความรู้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910" y="603916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๒.๑๕.๙ งบปริการทางวิชาการ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5" name="Group 2"/>
          <p:cNvGrpSpPr>
            <a:grpSpLocks/>
          </p:cNvGrpSpPr>
          <p:nvPr/>
        </p:nvGrpSpPr>
        <p:grpSpPr bwMode="auto">
          <a:xfrm>
            <a:off x="285720" y="-1643098"/>
            <a:ext cx="8686800" cy="3679343"/>
            <a:chOff x="2018" y="-620"/>
            <a:chExt cx="3311" cy="1263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3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719134" y="285728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</a:p>
          <a:p>
            <a:pPr algn="ctr">
              <a:defRPr/>
            </a:pPr>
            <a:r>
              <a:rPr lang="th-TH" sz="44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หน่วยงานย่อย</a:t>
            </a:r>
            <a:endParaRPr lang="th-TH" sz="4400" b="1" dirty="0">
              <a:solidFill>
                <a:srgbClr val="00B0F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๒.๑๓ สิทธิของผู้สำเร็จการศึกษา (ชั้นยศ/คุณวุฒิ/เงินเดือน)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๒.๑๔ คุณลักษณะที่พึงประสงค์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 งบประมาณ จำแนกตามรายการ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314324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๒.๑๕.๑  งบประมาณที่ขอตั้ง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350043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๒.๑๕.๒ งบประมาณที่ได้รับจัดสรร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42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๒.๑๕.๓ งบฝึกศึกษา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42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๒.๑๕.๔ งบสื่อโสตทัศนูปกรณ์/ห้องสมุด/สารนเทศ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10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๒.๑๕.๕  งบวัสดุ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974093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๒.๑๕.๖ งบพัฒนาบุคลากร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42" y="532478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๒.๑๕.๗ งบกิจกรรมพัฒนาผู้เรียน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42" y="572038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๒.๑๕.๘ งบวิจัย นวัตกรรม ผลงานวิชาการ หรือการสร้างองค์ความรู้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910" y="603916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๒.๑๕.๙ งบปริการทางวิชาการ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3" name="Group 2"/>
          <p:cNvGrpSpPr>
            <a:grpSpLocks/>
          </p:cNvGrpSpPr>
          <p:nvPr/>
        </p:nvGrpSpPr>
        <p:grpSpPr bwMode="auto">
          <a:xfrm>
            <a:off x="285720" y="-1643098"/>
            <a:ext cx="8686800" cy="3679343"/>
            <a:chOff x="2018" y="-620"/>
            <a:chExt cx="3311" cy="1263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719134" y="285728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</a:p>
          <a:p>
            <a:pPr algn="ctr">
              <a:defRPr/>
            </a:pPr>
            <a:r>
              <a:rPr lang="th-TH" sz="44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หน่วยงานย่อย</a:t>
            </a:r>
            <a:endParaRPr lang="th-TH" sz="4400" b="1" dirty="0">
              <a:solidFill>
                <a:srgbClr val="00B0F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2918" y="-1929142"/>
            <a:ext cx="8686800" cy="3857944"/>
            <a:chOff x="2018" y="-620"/>
            <a:chExt cx="3311" cy="1317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36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sz="2600">
                <a:cs typeface="Cordia New" pitchFamily="34" charset="-34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6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90538" y="-214338"/>
            <a:ext cx="8424866" cy="221457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0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ส่วนที่ ๓ รายงานผลการปรับปรุงตามข้อเสนอแนะที่ผ่านม</a:t>
            </a:r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า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40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3" name="ตาราง 22"/>
          <p:cNvGraphicFramePr>
            <a:graphicFrameLocks noGrp="1"/>
          </p:cNvGraphicFramePr>
          <p:nvPr/>
        </p:nvGraphicFramePr>
        <p:xfrm>
          <a:off x="285720" y="2214554"/>
          <a:ext cx="8215368" cy="458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1000132"/>
                <a:gridCol w="1143008"/>
                <a:gridCol w="928694"/>
                <a:gridCol w="1214446"/>
                <a:gridCol w="1214444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ข้อเสนอแนะที่ผ่านมา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การดำเนินการตามข้อเสนแนะ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ผลการปฏิบัติ</a:t>
                      </a:r>
                    </a:p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เมื่อได้ดำเนินการแล้ว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ระบุเหตุผลที่ยัง</a:t>
                      </a:r>
                    </a:p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ไม่ได้ดำเนินการ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ดำเนินการแล้ว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อยู่ระหว่างดำเนินการ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ยังไม่ได้ดำเนินการ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ใน </a:t>
                      </a:r>
                      <a:r>
                        <a:rPr lang="en-US" sz="16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SAR </a:t>
                      </a:r>
                      <a:r>
                        <a:rPr lang="th-TH" sz="16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ที่ผ่านมา</a:t>
                      </a:r>
                      <a:endParaRPr lang="th-TH" sz="16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290848">
                <a:tc>
                  <a:txBody>
                    <a:bodyPr/>
                    <a:lstStyle/>
                    <a:p>
                      <a:r>
                        <a:rPr lang="th-TH" sz="16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ผลประเมินของหน่วยต้นสังกัด</a:t>
                      </a:r>
                      <a:endParaRPr lang="th-TH" sz="16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ผลประเมินของ สมศ.ในรอบที่ผ่านมา</a:t>
                      </a:r>
                      <a:endParaRPr lang="th-TH" sz="16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 (จำนวนข้อ)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42910" y="1691334"/>
            <a:ext cx="7572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........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857364"/>
            <a:ext cx="857252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 ....................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357430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ตัวบ่งชี้ที่ </a:t>
            </a:r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 .................. (กรณีเป็นตัวบ่งชี้เชิงคุณภาพ) </a:t>
            </a:r>
            <a:endParaRPr lang="th-TH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701481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(๑) เกณฑ์พิจารณาข้อ ๑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786058"/>
            <a:ext cx="8929718" cy="1077218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ดำเนินได้ตามเกณฑ์การพิจารณา จำนวน ...ข้อ จากจำนวนทั้งหมด ...ข้อ คือ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2" y="4130109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(๒) เกณฑ์พิจารณาข้อ ๒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32" y="4558737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(๓) เกณฑ์พิจารณาข้อ ๓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32" y="4915927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(๔) เกณฑ์พิจารณาข้อ ๔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32" y="5415993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(๕) เกณฑ์พิจารณาข้อ ๕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282" y="1857364"/>
            <a:ext cx="857252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 ....................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357430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ตัวบ่งชี้ที่ 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 .................. (กรณีเป็นตัวบ่งชี้เชิงปริมาณ) </a:t>
            </a:r>
            <a:endParaRPr lang="th-TH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78605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ดำเนินได้จำนวน ... จากจำนวนทั้งหมด ... คิดเป็นร้อยละ 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4" y="3214686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ผลการตรวจสอบ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1" name="ตาราง 20"/>
          <p:cNvGraphicFramePr>
            <a:graphicFrameLocks noGrp="1"/>
          </p:cNvGraphicFramePr>
          <p:nvPr/>
        </p:nvGraphicFramePr>
        <p:xfrm>
          <a:off x="285720" y="3857628"/>
          <a:ext cx="8501122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949"/>
                <a:gridCol w="1449771"/>
                <a:gridCol w="1466054"/>
                <a:gridCol w="1482340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ข้อมูล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๕๒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๕๓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ปีการศึกษา ๕๔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รวม ๓ ปี</a:t>
                      </a:r>
                      <a:endParaRPr lang="th-TH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จำนวนข้อมูลทั้งหมด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จำนวนผลการดำเนินงานที่ทำได้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คิดเป็นร้อยละ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คะแนนอิงเกณฑ์ (๑.๒,๓.๔,๕)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ผลประเมิน(๑,๒,๓,๔,๕)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7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20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07167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ตารางสรุปผลการประเมินตามรายมาตรฐาน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/>
        </p:nvGraphicFramePr>
        <p:xfrm>
          <a:off x="285716" y="2784182"/>
          <a:ext cx="8501126" cy="380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42"/>
                <a:gridCol w="642942"/>
                <a:gridCol w="642942"/>
                <a:gridCol w="642942"/>
                <a:gridCol w="714380"/>
                <a:gridCol w="1285884"/>
                <a:gridCol w="92869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ตัวบ่งชี้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น้ำหนัก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(A)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ผลประเมินตนเอง  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(คะแนนอิงเกณฑ์ </a:t>
                      </a: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: 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๑,๒,๓,๔,๕)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ผลประเมิน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เฉลี่ย ๓ ปี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(๑,๒,๓,๔,๕)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(B)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ผลคูณของ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(A)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en-US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* (B</a:t>
                      </a:r>
                      <a:r>
                        <a:rPr lang="th-TH" sz="1600" dirty="0" smtClean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600" dirty="0" smtClean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ผลประเมินระดับมาตรฐาน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ระดับคุณภาพ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071678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การแปลความหมายระดับคุณภาพของค่าเฉลี่ยผลประเมินระดับสถาบัน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2714620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๔.๕๑ – ๕.๐๐ ตรงกับระดับคุณภาพ   ดีมาก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3201415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๓.๕๑ – ๔.๕๐ ตรงกับระดับคุณภาพ   ดี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3701481"/>
            <a:ext cx="678661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๒.๕๑ – ๓.๕๐ ตรงกับระดับคุณภาพ   พอใช้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6" y="4214818"/>
            <a:ext cx="8143932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๑.๕๑ – ๒.๕๐ ตรงกับระดับคุณภาพ   ควรปรับปรุง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4773051"/>
            <a:ext cx="785818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คะแนน  ๑.๐๐ – ๑.๕๐ ตรงกับระดับคุณภาพ   ต้องปรับปรุง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20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144655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จุดเด่นของมาตรฐานที่ ... .......................</a:t>
            </a:r>
          </a:p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(ระบุสิ่งที่เห็นเด่นชัดในภาพรวมว่าเป็นจุดแข็งในมาตรฐานนั้น ที่ทำให้การดำเนินงานบรรลุ/สูงกว่าเป้าหมายที่กำหนด)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47728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80" y="383447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347811"/>
            <a:ext cx="8929718" cy="156966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จุดที่ควรพัฒนาของมาตรฐานที่ ... .......................</a:t>
            </a:r>
          </a:p>
          <a:p>
            <a:endParaRPr lang="th-TH" sz="3200" b="1" u="sng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16" y="5548986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80" y="5977614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214282" y="4832347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(ระบุสิ่งที่เห็นเด่นชัดในภาพรวมว่าเป็นจุดอ่อน/อุปสรรคในมาตรฐานนั้น ที่ทำให้การดำเนินงานต่ำกว่าเป้าหมายที่กำหนด)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0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144655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ข้อเสนอแนะเพื่อการพัฒนาของมาตรฐานที่ ... .......................</a:t>
            </a:r>
          </a:p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(ระบุแนวทางหรือวิธีการในการปรับปรุงแก้ไขจุดที่ควรพัฒนา หรือแนวทางเสริมที่จะพัฒนาจุดเด่นให้สมบูรณ์ยิ่งขึ้น ประกอบด้วย ให้ใคร? ทำอะไร? ที่ไหน? เมื่อไร? อย่างไร?)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16" y="3714752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๑.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80" y="4286256"/>
            <a:ext cx="8929718" cy="523220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๒.  .............................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36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(เฉพาะมาตรฐานและตัวบ่งชี้ที่หน่วยงานย่อยรับผิดชอบ)</a:t>
            </a:r>
            <a:endParaRPr lang="th-TH" sz="36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282" y="-1643098"/>
            <a:ext cx="8686800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6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ส่วนที่ ๑ ส่วนนำ </a:t>
            </a:r>
            <a:endParaRPr lang="th-TH" sz="60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643182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๑.๑ ปกใน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2" y="3286124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๑.๒ คำนำ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000504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๑.๓ บทสรุปผู้บริหาร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643446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๑.๔ สารบัญ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5286388"/>
            <a:ext cx="892971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๑.๕ สารบัญภาพ/สารบัญตาราง (ถ้ามี)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3046988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๕.๑ ข้อมูลพื้นฐานย้อนหลัง ๓ปี (</a:t>
            </a:r>
            <a:r>
              <a:rPr lang="en-US" sz="32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๕.๒ ตารางแสดงเกณฑ์เป้าหมายของตัวบ่งชี้ในแต่ละมาตรฐาน (ถ้ามี)</a:t>
            </a:r>
          </a:p>
          <a:p>
            <a:r>
              <a:rPr lang="th-TH" sz="32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๕.๓ ตารางสรุปผลการตรวจสอบและประเมินคุณภาพตามรายมาตรฐาน</a:t>
            </a:r>
          </a:p>
          <a:p>
            <a:r>
              <a:rPr lang="th-TH" sz="3200" b="1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๕.๔ ตารางแสดงแหล่ง/เอกสารอ้างอิงในการตรวจสอบและประเมินคุณภาพ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๕.๕ แผนงานประกันคุณภาพการศึกษา ประจำปีการศึกษา</a:t>
            </a:r>
          </a:p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๕.๖ คำสั่งแต่งตั้งคณะกรรมการประกันคุณภาพการศึกษา 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จำนวนตัวบ่งชี้ของแผนปฏิบัติงานประจำปี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จำนวนตัวบ่งชี้ของแผนปฏิบัติงานประจำปีที่บรรลุเป้าหมาย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จำนวนหลักสูตรที่เปิดสอนทั้งหมด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จำนวนผู้เรียนที่เปิดรับในแต่ละปี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จำนวนผู้เรียนทั้งหมด (แยกตามหลักสูตร/ชั้นปี)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หลักสูตร ......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๑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๒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๓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ชั้นปีที่ ๔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จำนวนนักศึกษาเต็มเวลาเทียบเท่า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(FTES)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364992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๗.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จำนวนผู้เรียนที่ถูกให้ออก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/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ลาออก ระหว่างการศึกษา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จำนวนผู้เรียนที่สำเร็จการศึกษา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๙.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จำนวนผู้เรียนที่สอบตก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๑๐.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คุณวุฒิที่ได้รับหลังสำเร็จการศึกษา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๑๑.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ชั้นยศที่ได้รับของผู้สำเร็จการศึกษา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อัตราเงินเดือนที่ได้รับของผู้สำเร็จการศึกษา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ระบุ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๑๓.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4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จำนวนนักศึกษาปัจจุบันและศิษย์เก่าที่สำเร็จการศึกษาในรอบ ๓ ปี ที่ผ่านมา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ได้รับรางวัลประกาศเกียรติคุณยกย่องระดับชาติหรือนานาชาติ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๑๔.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จำนวนบุคลากรทั้งหมด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ทุกระดับ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ไม่รวมผู้เรียน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๑๕.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จำนวนบุคลากรสายสนับสนุนทั้งหมด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925824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๑๗.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จำนวนอาจารย์ประจำทั้งหมด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๑๘.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จำนวนอาจารย์ประจำที่ลาศึกษาต่อ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๑๙.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คุณวุฒิปริญญาตรี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๒๐.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คุณวุฒิปริญญาโท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๒๑.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คุณวุฒิปริญญาเอก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๒๒.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ที่มีดำรงตำแหน่งอาจารย์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ที่มีดำรงตำแหน่งผู้ช่วยศาสตราจารย์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๒๔.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ที่ดำรงตำแหน่งรองศาสตราจารย์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๒๕.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 ที่ดำรงตำแหน่งศาสตราจารย์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๒๖.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จำนวนอาจารย์พิเศษ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ภายในกองทัพ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ภายนอกกองทัพ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27218"/>
          <a:ext cx="8358245" cy="3645408"/>
        </p:xfrm>
        <a:graphic>
          <a:graphicData uri="http://schemas.openxmlformats.org/drawingml/2006/table">
            <a:tbl>
              <a:tblPr/>
              <a:tblGrid>
                <a:gridCol w="791390"/>
                <a:gridCol w="5049889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๒๗.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จำนวนผลงานวิจัยของคณาจารย์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จำนวนนวัตกรรมการเรียนการสอนของคณาจารย์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๒๙.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จำนวนเงินสนับสนุนการวิจัยและงานสร้างสรรค์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จำนวนเงินสนับสนุนจากภายนอกสถาบัน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จำนวนเงินสนับสนุนจากภายในสถาบัน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๓๐.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จำนวนอาจารย์ประจำที่ได้รับทุนวิจัย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-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 จำนวนอาจารย์ที่ได้รับทุน จากภายนอกสถาบัน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Char char="-"/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จำนวนอาจารย์ที่ได้รับทุน จากภายในสถาบัน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๓๑.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H SarabunPSK"/>
                        </a:rPr>
                        <a:t>จำนวนผลงานวิจัยและงานสร้างสรรค์ที่เผยแพร่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ผลงานที่ตีพิมพ์เผยแพร่ระดับชาติ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จำนวน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/>
                          <a:ea typeface="Times New Roman"/>
                          <a:cs typeface="Cordia New"/>
                        </a:rPr>
                        <a:t>ผลงานที่ตีพิมพ์เผยแพร่ระดับนานาชาติ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๓๒.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จำนวนผลงานที่จดทะเบียน หรือสิทธิบัตรและอนุสิทธิบัตร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๓๓.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จำนวนผลงานที่นำไปใช้ประโยชน์ระดับชาติหรือนานาชาติ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๓๔.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รวมนักวิจัย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ที่ได้รับรางวัลผลงานทางวิชาการหรือวิชาชีพในระดับชาติหรือนานาชาติ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๓๕.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รวมนักวิจัย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ที่ได้รับรางวัลด้านการวิจัยในระดับชาติหรือนานาชาติ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๓๖.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จำนวนอาจารย์ประจำที่มีส่วนร่วมในการบริการ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ทางวิชาการแก่สังคม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๓๗.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จำนวนอาจารย์ประจำที่เป็นที่ปรึกษา เป็นกรรมการวิทยานิพนธ์ภายนอกสถาบัน เป็นกรรมการวิชาการ วิชาชีพในระดับชาติหรือระดับนานาชาติ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๓๘.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จำนวนกิจกรรมหรือโครงการบริการวิชาการและสังคม 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ที่สถาบันจัดขึ้น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๓๙.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จำนวนอาจารย์ประจำที่เข้าร่วมประชุมวิชาการหรือนำเสนอผลงานวิชาการ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๔๐.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จำนวนโครงการ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/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กิจกรรมอนุรักษ์ศิลปวัฒนธรรม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๔๑.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จำนวนผลงานหรือชิ้นงานการพัฒนาองค์ความรู้และสร้างมาตรฐานศิลปวัฒนธรรม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1600" b="1" spc="-2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อาจารย์</a:t>
                      </a:r>
                      <a:r>
                        <a:rPr lang="th-TH" sz="1600" b="1" spc="-20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ประจำทั้งหมดที่</a:t>
                      </a:r>
                      <a:r>
                        <a:rPr lang="th-TH" sz="1600" b="1" spc="-2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ได้รับการพัฒนาความรู้และทักษะในวิชาชีพ</a:t>
                      </a:r>
                      <a:endParaRPr lang="en-US" sz="11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None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ใน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H SarabunPSK"/>
                        <a:buNone/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๔๓.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จำนวนบุคลากรประจำสายสนับสนุน</a:t>
                      </a:r>
                      <a:r>
                        <a:rPr lang="th-TH" sz="1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ทั้งหมด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ที่ได้รับการพัฒนาความรู้และทักษะวิชาชีพ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364540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๔๔.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เงินรายรับทั้งหมดของสถาบัน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๔๕.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รายรับจากการบริการวิชาการและวิชาชีพ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๔๖.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งบประมาณที่ขอตั้ง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๔๗.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งบประมาณที่ได้รับการจัดสรร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งบดำเนินการทั้งหมด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๔๙.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ค่าใช้จ่ายทั้งหมด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๕๐.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เงินเหลือจ่ายสุทธิ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๕๑.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งบเงินเดือน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๕๒.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งบพัฒนาบุคลากร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ภายในประเทศ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 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ต่างประเทศ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794024"/>
          <a:ext cx="8358245" cy="2243328"/>
        </p:xfrm>
        <a:graphic>
          <a:graphicData uri="http://schemas.openxmlformats.org/drawingml/2006/table">
            <a:tbl>
              <a:tblPr/>
              <a:tblGrid>
                <a:gridCol w="785818"/>
                <a:gridCol w="5055461"/>
                <a:gridCol w="792186"/>
                <a:gridCol w="862390"/>
                <a:gridCol w="862390"/>
              </a:tblGrid>
              <a:tr h="25400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ลำดับ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ข้อมูลพื้นฐาน</a:t>
                      </a: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 พ.ศ.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๒๕๕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x</a:t>
                      </a: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๕๓.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ค่าใช้จ่ายด้านครุภัณฑ์ อาคาร สถานที่และที่ดิน 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๕๔.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ค่าใช้จ่ายและมูลค่าในการบริการวิชาการแก่สังคม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๕๕.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ค่าใช้จ่ายและมูลค่าในการทำนุบำรุงศิลปวัฒนธรรม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๕๖.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ค่าใช้จ่ายที่ใช้ในระบบห้องสมุด คอมพิวเตอร์ และสารสนเทศ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ปีงบประมาณ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๕๗.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ค่าใช้จ่ายต่อหัวของผู้สำเร็จการศึกษา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อัตรา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หัว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ปี</a:t>
                      </a:r>
                      <a:r>
                        <a:rPr lang="en-US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๕๘.</a:t>
                      </a:r>
                      <a:endParaRPr lang="en-US" sz="11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สินทรัพย์ถาวรของสถาบัน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(</a:t>
                      </a:r>
                      <a:r>
                        <a:rPr lang="th-TH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อาคาร และที่ดิน</a:t>
                      </a:r>
                      <a:r>
                        <a:rPr lang="en-US" sz="1600" b="1" dirty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1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2120" marR="621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14612" y="5143512"/>
            <a:ext cx="5857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ขอรับรองว่าข้อมูลดังกล่าวเป็นความจริง</a:t>
            </a:r>
            <a:endParaRPr lang="en-US" sz="1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ลงชื่อ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</a:t>
            </a: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(...................................................................................)</a:t>
            </a: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     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ผู้บริหาร</a:t>
            </a:r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</a:t>
            </a:r>
            <a:r>
              <a:rPr lang="th-TH" sz="16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/หน.หน่วยงานย่อย)</a:t>
            </a:r>
            <a:endParaRPr lang="en-US" sz="1600" b="1" dirty="0" smtClean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            วันที่</a:t>
            </a:r>
            <a:r>
              <a:rPr lang="en-US" sz="1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..............................................</a:t>
            </a:r>
            <a:endParaRPr lang="th-TH" sz="1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ก ข้อมูลพื้นฐานย้อนหลัง ๓ ปี (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Common Data Set</a:t>
            </a:r>
            <a:r>
              <a:rPr lang="th-TH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endParaRPr lang="th-TH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ค ตารางสรุปผลการตรวจสอบและประเมินคุณภาพตามรายมาตรฐาน</a:t>
            </a:r>
            <a:endParaRPr lang="th-TH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85719" y="2722582"/>
          <a:ext cx="8643967" cy="3792781"/>
        </p:xfrm>
        <a:graphic>
          <a:graphicData uri="http://schemas.openxmlformats.org/drawingml/2006/table">
            <a:tbl>
              <a:tblPr/>
              <a:tblGrid>
                <a:gridCol w="1113690"/>
                <a:gridCol w="570524"/>
                <a:gridCol w="799057"/>
                <a:gridCol w="799057"/>
                <a:gridCol w="684790"/>
                <a:gridCol w="684790"/>
                <a:gridCol w="683985"/>
                <a:gridCol w="683985"/>
                <a:gridCol w="684790"/>
                <a:gridCol w="683985"/>
                <a:gridCol w="570524"/>
                <a:gridCol w="684790"/>
              </a:tblGrid>
              <a:tr h="21389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น้ำหนัก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(</a:t>
                      </a:r>
                      <a:r>
                        <a:rPr lang="en-US" sz="1600" b="1" spc="-70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A)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ผลดำเนินงาน (อิงเกณฑ์ ๕ ระดับ)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รวมผล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ดำเนิน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งาน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เฉลี่ย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ที่ได้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ผลคูณ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(A)*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๖๖.๖๗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๗๐.๐๐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๙๐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๘๑.๘๒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๒๔๐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๗๒.๗๓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๑๒๐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๑๑๐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๓๓๐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Cordia New"/>
                        </a:rPr>
                        <a:t>๔</a:t>
                      </a: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7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5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ระดับ</a:t>
                      </a:r>
                      <a:r>
                        <a:rPr lang="th-TH" sz="1600" b="1" spc="-1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คุณภาพ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ม.๒ ....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 ประวัติ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2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๒.๒ สัญลักษณ์หน่วย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๒.๓ นโยบาย วัตถุประสงค์ ภารกิจ/</a:t>
            </a:r>
            <a:r>
              <a:rPr lang="th-TH" sz="2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พันธ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กิจสถานศึกษา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32" y="321468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๒.๔ ปรัชญา ปณิธาน วิสัยทัศน์ คำ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ขวัญสถานศึกษา</a:t>
            </a:r>
            <a:endParaRPr lang="th-TH" sz="2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285720" y="-1643098"/>
            <a:ext cx="8686800" cy="3679343"/>
            <a:chOff x="2018" y="-620"/>
            <a:chExt cx="3311" cy="1263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428596" y="142852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4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4000" b="1" dirty="0">
              <a:solidFill>
                <a:schemeClr val="tx1">
                  <a:lumMod val="9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350043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๒.๕ โครงสร้างและการจัดส่วน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ราชการของสถานศึกษา</a:t>
            </a:r>
            <a:endParaRPr lang="th-TH" sz="2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๒.๖ รายชื่อผู้บังคับบัญชาและ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ผู้บริหารของสถานศึกษา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๒.๗ รายชื่อคณะกรรมการสถานศึกษา/สภาสถาบัน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32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๒.๘ ข้อมูลกำลัง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พลของ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072074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๒.๑๐ หลักสูตรการศึกษา (จำแนกตามสาขาวิชาที่จัดการเรียนการสอน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5500702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๒.๑๑ จำนวนผู้เรียน (จำแนกตามชั้นปี/สาขา/พรรค-เหล่า)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32" y="592933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๒.๑๒ คุณสมบัติของ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เข้ารับการศึกษา (คุณวุฒิ/อายุ/แผนการเรียน/จำนวนที่รับ) 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ค ตารางสรุปผลการตรวจสอบและประเมินคุณภาพตามรายมาตรฐาน</a:t>
            </a:r>
            <a:endParaRPr lang="th-TH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285719" y="2722582"/>
          <a:ext cx="8643967" cy="3792781"/>
        </p:xfrm>
        <a:graphic>
          <a:graphicData uri="http://schemas.openxmlformats.org/drawingml/2006/table">
            <a:tbl>
              <a:tblPr/>
              <a:tblGrid>
                <a:gridCol w="1113690"/>
                <a:gridCol w="570524"/>
                <a:gridCol w="799057"/>
                <a:gridCol w="799057"/>
                <a:gridCol w="684790"/>
                <a:gridCol w="684790"/>
                <a:gridCol w="683985"/>
                <a:gridCol w="683985"/>
                <a:gridCol w="684790"/>
                <a:gridCol w="683985"/>
                <a:gridCol w="570524"/>
                <a:gridCol w="684790"/>
              </a:tblGrid>
              <a:tr h="213895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น้ำหนัก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indent="-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7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(</a:t>
                      </a:r>
                      <a:r>
                        <a:rPr lang="en-US" sz="1600" b="1" spc="-70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A)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ผลดำเนินงาน (อิงเกณฑ์ ๕ ระดับ)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รวมผล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ดำเนิน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งาน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เฉลี่ย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ปี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ที่ได้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ผลคูณ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(A)*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31215" algn="l"/>
                        </a:tabLst>
                      </a:pPr>
                      <a:r>
                        <a:rPr lang="en-US" sz="1600" b="1">
                          <a:solidFill>
                            <a:srgbClr val="0000CC"/>
                          </a:solidFill>
                          <a:latin typeface="TH SarabunPSK"/>
                          <a:ea typeface="Times New Roman"/>
                          <a:cs typeface="Cordia New"/>
                        </a:rPr>
                        <a:t>(B)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ปี พ.ศ. .........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ตัวตั้ง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ผลลัพธ์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ตัวหาร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คะแนน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๖๖.๖๗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๗๐.๐๐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๙๐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๘๑.๘๒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๒๔๐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๗๒.๗๓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๑๒๐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๑๐๐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๑๑๐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๓๓๐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 .....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-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CC"/>
                          </a:solidFill>
                          <a:latin typeface="Calibri"/>
                          <a:ea typeface="Calibri"/>
                          <a:cs typeface="Cordia New"/>
                        </a:rPr>
                        <a:t>๔</a:t>
                      </a: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๓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๔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๕ ข้อ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รวม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7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spc="-5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ระดับ</a:t>
                      </a:r>
                      <a:r>
                        <a:rPr lang="th-TH" sz="1600" b="1" spc="-12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คุณภาพ ม.๑</a:t>
                      </a:r>
                      <a:endParaRPr lang="en-US" sz="16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 gridSpan="1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ม.๒ ....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9784" marR="597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4" y="2105561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ผนวก ง  ตารางแสดงแหล่งที่มา/เอกสารอ้างอิง</a:t>
            </a:r>
            <a:endParaRPr lang="th-TH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357158" y="2665984"/>
          <a:ext cx="8643966" cy="3470148"/>
        </p:xfrm>
        <a:graphic>
          <a:graphicData uri="http://schemas.openxmlformats.org/drawingml/2006/table">
            <a:tbl>
              <a:tblPr/>
              <a:tblGrid>
                <a:gridCol w="1786670"/>
                <a:gridCol w="973150"/>
                <a:gridCol w="3750898"/>
                <a:gridCol w="2133248"/>
              </a:tblGrid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มาตรฐาน/ตัวบ่งชี้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หมายเลขเอกสาร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ชื่อเอกสาร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สถานที่จัดเก็บ/แหล่งอ้างอิง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มาตรฐานที่ ๑ 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ตัวบ่งชี้ที่ ๑.๑ 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บันทึก .....ที่ กห ..../.... ลง ..... เรื่อง ............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๑.๑.๒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คำสั่ง ....ที่ ...../.... ลง ........  เรื่อง ................ 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๑.๑.๓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รูปภาพกิจกรรม ......ของ ......วัน......สถานที่...........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๑.๑.๔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รายงานประชุม ....... ครั้งที่ ... /..... วันที่ 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แฟ้มเอกสาร ม.....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๑.๑.๕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คู่มือ ........... พ.ศ. ........ จัดทำโดย ...............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แผนก .... กอง 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ตัวบ่งชี้ที่ ๑.๒ .........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๑.๒.๑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๑.๒.๒</a:t>
                      </a:r>
                      <a:endParaRPr lang="en-US" sz="1800" b="1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CC"/>
                          </a:solidFill>
                          <a:latin typeface="Calibri"/>
                          <a:ea typeface="Times New Roman"/>
                          <a:cs typeface="TH SarabunPSK"/>
                        </a:rPr>
                        <a:t>ฯลฯ</a:t>
                      </a:r>
                      <a:endParaRPr lang="en-US" sz="18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800" b="1">
                        <a:solidFill>
                          <a:srgbClr val="0000CC"/>
                        </a:solidFill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0000CC"/>
                        </a:solidFill>
                        <a:latin typeface="TH SarabunPSK"/>
                        <a:ea typeface="Times New Roman"/>
                        <a:cs typeface="Cordia New"/>
                      </a:endParaRPr>
                    </a:p>
                  </a:txBody>
                  <a:tcPr marL="49696" marR="4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71438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ของหน่วยงานย่อย</a:t>
            </a:r>
            <a:r>
              <a:rPr lang="en-US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ส่วนที่ ๕ ภาคผนวก</a:t>
            </a:r>
            <a:endParaRPr lang="th-TH" sz="4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๒.๑๓ สิทธิของผู้สำเร็จการศึกษา (ชั้นยศ/คุณวุฒิ/เงินเดือน)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๒.๑๔ คุณลักษณะที่พึงประสงค์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 งบประมาณ จำแนกตามรายการ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314324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๒.๑๕.๑  งบประมาณที่ขอตั้ง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10" y="350043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๒.๑๕.๒ งบประมาณที่ได้รับจัดสรร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42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๒.๑๕.๓ งบฝึกศึกษา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42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๒.๑๕.๔ งบสื่อโสตทัศนูปกรณ์/ห้องสมุด/สารนเทศ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10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๒.๑๕.๕  งบวัสดุ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974093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๒.๑๕.๖ งบพัฒนาบุคลากร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42" y="532478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๒.๑๕.๗ งบกิจกรรมพัฒนาผู้เรียน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42" y="572038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๒.๑๕.๘ งบวิจัย นวัตกรรม ผลงานวิชาการ หรือการสร้างองค์ความรู้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910" y="603916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๒.๑๕.๙ งบปริการทางวิชาการ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285720" y="110635"/>
            <a:ext cx="8686800" cy="192561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CC"/>
              </a:gs>
              <a:gs pos="100000">
                <a:srgbClr val="00005E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FFFF00">
                <a:alpha val="50000"/>
              </a:srgbClr>
            </a:outerShdw>
          </a:effectLst>
        </p:spPr>
        <p:txBody>
          <a:bodyPr wrap="none" anchor="ctr"/>
          <a:lstStyle/>
          <a:p>
            <a:endParaRPr lang="th-TH">
              <a:cs typeface="Cordia New" pitchFamily="34" charset="-34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28596" y="142852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4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4000" b="1" dirty="0">
              <a:solidFill>
                <a:schemeClr val="tx1">
                  <a:lumMod val="9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32" y="214961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๒.๑๓ สิทธิของผู้สำเร็จการศึกษา (ชั้นยศ/คุณวุฒิ/เงินเดือน)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0030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๒.๑๔ คุณลักษณะที่พึงประสงค์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85749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 งบประมาณ จำแนกตามรายการ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314324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๒.๑๕.๑  งบประมาณที่ขอตั้ง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282" y="-1496965"/>
            <a:ext cx="8686800" cy="3568643"/>
            <a:chOff x="2018" y="-620"/>
            <a:chExt cx="3311" cy="1225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-56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42910" y="3500438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๒.๑๕.๒ งบประมาณที่ได้รับจัดสรร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942" y="392906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๒.๑๕.๓ งบฝึกศึกษา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42" y="428625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๒.๑๕.๔ งบสื่อโสตทัศนูปกรณ์/ห้องสมุด/สารนเทศ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10" y="4643446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๒.๑๕.๕  งบวัสดุ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974093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๒.๑๕.๖ งบพัฒนาบุคลากร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42" y="532478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๒.๑๕.๗ งบกิจกรรมพัฒนาผู้เรียน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42" y="5720380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๒.๑๕.๘ งบวิจัย นวัตกรรม ผลงานวิชาการ หรือการสร้างองค์ความรู้</a:t>
            </a:r>
            <a:endParaRPr lang="th-TH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910" y="6039169"/>
            <a:ext cx="8929718" cy="46166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๒.๑๕.๙ งบปริการทางวิชาการ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428596" y="142852"/>
            <a:ext cx="8424866" cy="1928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4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ส่วนที่ ๒ ข้อมูลพื้นฐานของ</a:t>
            </a:r>
            <a:r>
              <a:rPr lang="th-TH" sz="4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สถานศึกษา</a:t>
            </a:r>
            <a:endParaRPr lang="th-TH" sz="4000" b="1" dirty="0">
              <a:solidFill>
                <a:schemeClr val="tx1">
                  <a:lumMod val="9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282" y="-1285908"/>
            <a:ext cx="8686800" cy="2857520"/>
            <a:chOff x="2018" y="-620"/>
            <a:chExt cx="3311" cy="1225"/>
          </a:xfrm>
        </p:grpSpPr>
        <p:sp>
          <p:nvSpPr>
            <p:cNvPr id="17" name="AutoShape 3"/>
            <p:cNvSpPr>
              <a:spLocks noChangeArrowheads="1"/>
            </p:cNvSpPr>
            <p:nvPr/>
          </p:nvSpPr>
          <p:spPr bwMode="auto">
            <a:xfrm>
              <a:off x="2018" y="-56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357158" y="-71462"/>
            <a:ext cx="8424866" cy="164307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ส่วนที่ ๓ รายงานผลการปรับปรุงตามข้อเสนอแนะที่ผ่านมา</a:t>
            </a:r>
            <a:endParaRPr lang="th-TH" sz="40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3" name="ตาราง 22"/>
          <p:cNvGraphicFramePr>
            <a:graphicFrameLocks noGrp="1"/>
          </p:cNvGraphicFramePr>
          <p:nvPr/>
        </p:nvGraphicFramePr>
        <p:xfrm>
          <a:off x="285720" y="2071678"/>
          <a:ext cx="8215368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1000132"/>
                <a:gridCol w="1143008"/>
                <a:gridCol w="928694"/>
                <a:gridCol w="1214446"/>
                <a:gridCol w="121444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ข้อเสนอแนะที่ผ่านมา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การดำเนินการตามข้อเสนแนะ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ผลการปฏิบัติ</a:t>
                      </a:r>
                    </a:p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เมื่อได้ดำเนินการแล้ว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ระบุเหตุผลที่ยัง</a:t>
                      </a:r>
                    </a:p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ไม่ได้ดำเนินการ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ดำเนินการแล้ว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อยู่ระหว่างดำเนินการ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ยังไม่ได้ดำเนินการ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ใน </a:t>
                      </a:r>
                      <a:r>
                        <a:rPr lang="en-US" sz="18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SAR </a:t>
                      </a:r>
                      <a:r>
                        <a:rPr lang="th-TH" sz="18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ที่ผ่านมา</a:t>
                      </a:r>
                      <a:endParaRPr lang="th-TH" sz="18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ผลประเมินของหน่วยต้นสังกัด</a:t>
                      </a:r>
                      <a:endParaRPr lang="th-TH" sz="18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ผลประเมินของ สมศ.ในรอบที่ผ่านมา</a:t>
                      </a:r>
                      <a:endParaRPr lang="th-TH" sz="1800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๑.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๒.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รวม (จำนวนข้อ)</a:t>
                      </a:r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57158" y="150017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 ...............</a:t>
            </a:r>
            <a:endParaRPr lang="th-TH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0074" y="-1679103"/>
            <a:ext cx="8901082" cy="3679343"/>
            <a:chOff x="2018" y="-620"/>
            <a:chExt cx="3311" cy="126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-18"/>
              <a:ext cx="3311" cy="66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-214346" y="71414"/>
            <a:ext cx="9358346" cy="171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รูปแบบการเขียน </a:t>
            </a:r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SAR : </a:t>
            </a:r>
            <a:endParaRPr lang="th-TH" sz="6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ส่วนที่ ๔ ผลการตรวจสอบและประเมินคุณภาพภายใน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857364"/>
            <a:ext cx="8572528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มาตรฐานที่ ... ....................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4" y="2357430"/>
            <a:ext cx="8929718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ตัวบ่งชี้ที่ </a:t>
            </a:r>
            <a:r>
              <a:rPr lang="th-TH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.... .................. (กรณีเป็นตัวบ่งชี้เชิงคุณภาพ) </a:t>
            </a:r>
            <a:endParaRPr lang="th-TH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701481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(๑) เกณฑ์พิจารณาข้อ ๑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2786058"/>
            <a:ext cx="8929718" cy="1077218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ดำเนินได้ตามเกณฑ์การพิจารณา จำนวน ...ข้อ จากจำนวนทั้งหมด ...ข้อ คือ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2" y="4130109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(๒) เกณฑ์พิจารณาข้อ ๒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32" y="4558737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(๓) เกณฑ์พิจารณาข้อ ๓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32" y="4915927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(๔) เกณฑ์พิจารณาข้อ ๔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32" y="5415993"/>
            <a:ext cx="9144000" cy="58477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(๕) เกณฑ์พิจารณาข้อ ๕ ...... ระบุว่าดำเนินการอย่างไร.......เอกสารหมายเลข....</a:t>
            </a:r>
            <a:endParaRPr lang="th-TH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5866</Words>
  <Application>Microsoft Office PowerPoint</Application>
  <PresentationFormat>นำเสนอทางหน้าจอ (4:3)</PresentationFormat>
  <Paragraphs>1252</Paragraphs>
  <Slides>51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51</vt:i4>
      </vt:variant>
    </vt:vector>
  </HeadingPairs>
  <TitlesOfParts>
    <vt:vector size="52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ภาพนิ่ง 47</vt:lpstr>
      <vt:lpstr>ภาพนิ่ง 48</vt:lpstr>
      <vt:lpstr>ภาพนิ่ง 49</vt:lpstr>
      <vt:lpstr>ภาพนิ่ง 50</vt:lpstr>
      <vt:lpstr>ภาพนิ่ง 51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Co;mk’</dc:title>
  <dc:creator>iLLuSioN</dc:creator>
  <cp:lastModifiedBy>iLLuSioN</cp:lastModifiedBy>
  <cp:revision>344</cp:revision>
  <dcterms:created xsi:type="dcterms:W3CDTF">2011-07-23T05:58:21Z</dcterms:created>
  <dcterms:modified xsi:type="dcterms:W3CDTF">2012-03-26T15:19:12Z</dcterms:modified>
</cp:coreProperties>
</file>